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79E4-A642-4E5B-2ECE-AAD11969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6CCA84-672B-AEBC-5B97-220C7AD36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989BC-43A6-C94D-FC2D-47C1254F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FF570-2807-D0FF-5A05-DAF24CB9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B1C46-A956-E42F-73AA-F0E8C1C7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695F6-2939-4040-7E63-D063590E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5C8D97-7E84-CC84-C80C-6E9CA317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098A8-0D11-C390-E5BD-98998C46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57AB5-4425-DC1A-686F-26DB2580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A3B0CC-7248-7CD8-1B4F-0E0C9377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94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246B84-935D-03CF-13A9-0864F3D8D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45E458-45ED-B780-337C-58A1F0FD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7ECEF-0C11-11C5-63FF-312727F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ACD18-CB80-8A76-1598-F09A5C88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ADAE7-7434-8D3D-4AC7-EB8CD0A6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62380-A3F9-0AB0-C34A-1701FA30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1AFD-DF5B-345B-532B-D4C793F5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ED69A0-816F-E425-AFF7-17BC8A2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0EB744-90B2-10BD-CE7E-77578F21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4A998-7EAF-9E2D-66F5-5CF048EA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2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B160-8A62-B2AD-F02F-DBD6A6FD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A37B3B-C8F0-850A-895A-28E1E748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645FBE-C947-417B-BE4C-DBC41F18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270B0-ACBB-34BA-BABC-433F87FE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B9606-10DB-8AB9-BB1C-A5ECE5F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A800A-CDF4-4AFC-20DD-63A9ECC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576F7-47CC-1B3A-39E3-8AC793DE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BAE1E3-E9D6-4FBB-172F-20BF785B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A45A0C-891E-B435-E55E-A3D2575B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8EE7B-A6D3-8C07-49DF-79A60F9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EB60B-AB12-94C7-B6D2-05F150B1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BBF49-2DC3-48C1-62E4-92AAE8C2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36173-012F-BE54-4623-5FFB9F2E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013C78-FFC5-E084-0A36-F40C9708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BD7AF4-1176-14C8-382A-4AB4D877D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989945-0547-E9E7-2EBC-9609DAF10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A0765C-5C4F-DDE9-EF0A-A14D9BFC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73A7C7-B4D1-3E0E-5D9A-8C0CC6E3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15FEAC-3843-0AE1-6B21-C0DA5C4C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C8D2C-ED2B-871F-148F-7AEB87C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4B045-E5FC-8A96-EE47-166BB3C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752F25-1C4B-E09A-3F1D-F13C3066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FD2119-69CF-3523-49CE-A866E00C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3CA8DA-539C-D08F-150C-65D64B57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647EFA-9DAD-38B1-4CD9-311B03C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804D5E-02B5-C590-22C1-BADE3824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A171D-0698-DA51-958E-051AA647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A776C-CD27-58D3-ED90-2700184A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1DE820-94EC-AC04-B380-B8795C0C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36C01-D7CD-80EA-89E6-37CD4DB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13E5CF-37E3-C9A0-8508-4E856031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69444-026B-7FC9-76E5-1E2CEFB0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9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D200C-D63D-5E15-0617-E06A0CE5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D832F0-9B1C-E760-D5CD-60949B67D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53143-2906-6E92-7E58-E9545080B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BCE46-FCC9-3317-808E-30E44F52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851A76-3B6A-FAC6-BEFD-0FD6CE85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319DAB-89A7-CE59-52E3-5BFD9382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D442C7-F45E-3117-B670-8B969386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E9313-67AA-89AD-B4FB-7D4BC25F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18C57F-4E78-9B8C-CD39-B8A805267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3537-FEC4-4F5C-98DC-60F071F9D760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EE18D-9623-2F3C-B778-D9DFD477E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234BF-F01A-7471-7933-3B41113B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l.cz/" TargetMode="External"/><Relationship Id="rId2" Type="http://schemas.openxmlformats.org/officeDocument/2006/relationships/hyperlink" Target="https://www.mojei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40CDD1-D4F6-983D-7064-E8A76AFA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 dirty="0"/>
              <a:t>Základy informatiky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E2535C-0FAD-7D2B-8875-9A3DC6D16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 dirty="0"/>
              <a:t>Základy počítačových sítí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6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41C00-772E-6DC7-F462-6A4FCEAF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 dirty="0"/>
              <a:t>Adresace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4A1FC-09E7-C70A-5163-5C82A405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2000" b="1">
                <a:solidFill>
                  <a:srgbClr val="FFFFFF"/>
                </a:solidFill>
              </a:rPr>
              <a:t>MAC</a:t>
            </a:r>
            <a:r>
              <a:rPr lang="cs-CZ" sz="2000">
                <a:solidFill>
                  <a:srgbClr val="FFFFFF"/>
                </a:solidFill>
              </a:rPr>
              <a:t> – </a:t>
            </a:r>
            <a:r>
              <a:rPr lang="cs-CZ" sz="2000" i="1">
                <a:solidFill>
                  <a:srgbClr val="FFFFFF"/>
                </a:solidFill>
              </a:rPr>
              <a:t>Media Access Control </a:t>
            </a:r>
            <a:r>
              <a:rPr lang="cs-CZ" sz="2000">
                <a:solidFill>
                  <a:srgbClr val="FFFFFF"/>
                </a:solidFill>
              </a:rPr>
              <a:t>– tzv. fyzická adresa síťového zařízení, je pevně přidělená výrobcem zařízení.</a:t>
            </a:r>
          </a:p>
          <a:p>
            <a:endParaRPr lang="cs-CZ" sz="2000">
              <a:solidFill>
                <a:srgbClr val="FFFFFF"/>
              </a:solidFill>
            </a:endParaRPr>
          </a:p>
          <a:p>
            <a:r>
              <a:rPr lang="cs-CZ" sz="2000" b="1">
                <a:solidFill>
                  <a:srgbClr val="FFFFFF"/>
                </a:solidFill>
              </a:rPr>
              <a:t>IP adresa </a:t>
            </a:r>
            <a:r>
              <a:rPr lang="cs-CZ" sz="2000">
                <a:solidFill>
                  <a:srgbClr val="FFFFFF"/>
                </a:solidFill>
              </a:rPr>
              <a:t>– jednoznačný identifikátor síťového rozhraní. Může být proměnná na základě závislostí v síťovém prostředí.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638647-8FEE-4B3E-26A1-858972F29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85" y="2173287"/>
            <a:ext cx="5132916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897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C05314-AEBA-5959-18B8-A74A3764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cs-CZ"/>
              <a:t>IP adresa – IPv4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803D2-4469-DCF5-1C27-E8E140C6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cs-CZ" sz="2000" dirty="0"/>
              <a:t>32-bitové číslo, vyjadřuje se ve formátu čtyř jednobytových čísel dekadicky: např. </a:t>
            </a:r>
            <a:r>
              <a:rPr lang="cs-CZ" sz="2000" b="1" dirty="0"/>
              <a:t>192.168.1.1 </a:t>
            </a:r>
            <a:r>
              <a:rPr lang="cs-CZ" sz="2000" dirty="0"/>
              <a:t>nebo </a:t>
            </a:r>
            <a:r>
              <a:rPr lang="cs-CZ" sz="2000" b="1" dirty="0"/>
              <a:t>10.244.244.12</a:t>
            </a:r>
          </a:p>
          <a:p>
            <a:r>
              <a:rPr lang="cs-CZ" sz="2000" dirty="0">
                <a:hlinkClick r:id="rId2"/>
              </a:rPr>
              <a:t>https://www.mojeip.cz/</a:t>
            </a:r>
            <a:endParaRPr lang="cs-CZ" sz="2000" dirty="0"/>
          </a:p>
          <a:p>
            <a:r>
              <a:rPr lang="cs-CZ" sz="2000" dirty="0"/>
              <a:t>Windows: </a:t>
            </a:r>
            <a:r>
              <a:rPr lang="cs-CZ" sz="2000" dirty="0" err="1"/>
              <a:t>cmd</a:t>
            </a:r>
            <a:r>
              <a:rPr lang="cs-CZ" sz="2000" dirty="0"/>
              <a:t>: příkaz </a:t>
            </a:r>
            <a:r>
              <a:rPr lang="cs-CZ" sz="2000" i="1" dirty="0" err="1"/>
              <a:t>ipconfig</a:t>
            </a:r>
            <a:endParaRPr lang="cs-CZ" sz="2000" i="1" dirty="0"/>
          </a:p>
          <a:p>
            <a:r>
              <a:rPr lang="cs-CZ" sz="2000" dirty="0"/>
              <a:t>Program ping: Jednoduchý program odesílající IP datagramy na cílové rozhraní a očekávající odezvu:</a:t>
            </a:r>
          </a:p>
          <a:p>
            <a:pPr lvl="1"/>
            <a:r>
              <a:rPr lang="cs-CZ" sz="1600" dirty="0"/>
              <a:t>ping </a:t>
            </a:r>
            <a:r>
              <a:rPr lang="cs-CZ" sz="1600" dirty="0">
                <a:hlinkClick r:id="rId3"/>
              </a:rPr>
              <a:t>upol.cz</a:t>
            </a:r>
            <a:endParaRPr lang="cs-CZ" sz="1600" dirty="0"/>
          </a:p>
          <a:p>
            <a:pPr lvl="1"/>
            <a:r>
              <a:rPr lang="cs-CZ" sz="1600" dirty="0"/>
              <a:t>ping 158.194.230.160</a:t>
            </a:r>
          </a:p>
          <a:p>
            <a:pPr lvl="1"/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AF9888-ADDE-EA41-9E63-6118191B2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21" y="652910"/>
            <a:ext cx="4737650" cy="29610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8A18A0-A773-E2E0-9671-9E11D3033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67" y="4266851"/>
            <a:ext cx="2857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98FAE5-1A73-20A3-ED5A-76D1B0D5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anchor="b">
            <a:normAutofit/>
          </a:bodyPr>
          <a:lstStyle/>
          <a:p>
            <a:r>
              <a:rPr lang="cs-CZ" sz="3400"/>
              <a:t>Třídy IP adres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123B1-508D-D349-6FDC-84471EB9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1800" dirty="0"/>
              <a:t>Jsou řešením rozdělení adresního prostoru IP adres pro různé sítě.</a:t>
            </a:r>
          </a:p>
          <a:p>
            <a:r>
              <a:rPr lang="cs-CZ" sz="1800" dirty="0"/>
              <a:t>Připouští tři různé formáty adres:</a:t>
            </a:r>
          </a:p>
          <a:p>
            <a:pPr lvl="1"/>
            <a:r>
              <a:rPr lang="cs-CZ" sz="1800" b="1" dirty="0"/>
              <a:t>Třída A </a:t>
            </a:r>
            <a:r>
              <a:rPr lang="cs-CZ" sz="1800" dirty="0"/>
              <a:t>– pro velmi velké sítě – počet sítí 126</a:t>
            </a:r>
          </a:p>
          <a:p>
            <a:pPr lvl="1"/>
            <a:r>
              <a:rPr lang="cs-CZ" sz="1800" b="1" dirty="0"/>
              <a:t>Třída B </a:t>
            </a:r>
            <a:r>
              <a:rPr lang="cs-CZ" sz="1800" dirty="0"/>
              <a:t>– pro středně velké sítě – počet sítí 16384</a:t>
            </a:r>
          </a:p>
          <a:p>
            <a:pPr lvl="1"/>
            <a:r>
              <a:rPr lang="cs-CZ" sz="1800" b="1" dirty="0"/>
              <a:t>Třída C </a:t>
            </a:r>
            <a:r>
              <a:rPr lang="cs-CZ" sz="1800" dirty="0"/>
              <a:t>– pro malé sítě – počet sítí 2 097 152</a:t>
            </a:r>
          </a:p>
        </p:txBody>
      </p:sp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67190EE1-86B6-A7BE-9FBD-A20A04580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62" y="517600"/>
            <a:ext cx="4424515" cy="2743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D1B0B0-A78B-21B0-2340-055159FD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3451631"/>
            <a:ext cx="5138928" cy="26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706C6-7E8F-6343-61E6-2EF54C4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Maska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36559-6203-32AC-E1A7-73E46A74C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 (32 bitů), rozdělující sítě do podsítí.</a:t>
            </a:r>
          </a:p>
          <a:p>
            <a:r>
              <a:rPr lang="cs-CZ" dirty="0"/>
              <a:t>Např. 255.0.0.0</a:t>
            </a:r>
          </a:p>
          <a:p>
            <a:r>
              <a:rPr lang="cs-CZ" dirty="0"/>
              <a:t>Jednoduše řečeno, část kde je 255 je adresní část sítě, tam kde je 0, se nachází adresa uzlu.</a:t>
            </a:r>
          </a:p>
          <a:p>
            <a:r>
              <a:rPr lang="cs-CZ" dirty="0"/>
              <a:t>Např. IP adresa </a:t>
            </a:r>
            <a:r>
              <a:rPr lang="cs-CZ" b="1" dirty="0">
                <a:solidFill>
                  <a:srgbClr val="FF0000"/>
                </a:solidFill>
              </a:rPr>
              <a:t>192.168.1</a:t>
            </a:r>
            <a:r>
              <a:rPr lang="cs-CZ" dirty="0"/>
              <a:t>.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cs-CZ" dirty="0"/>
              <a:t> s maskou 255.255.255.0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8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70596D-62B3-6B21-8F2B-C03DDA69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812" cy="1143000"/>
          </a:xfrm>
        </p:spPr>
        <p:txBody>
          <a:bodyPr>
            <a:normAutofit/>
          </a:bodyPr>
          <a:lstStyle/>
          <a:p>
            <a:r>
              <a:rPr lang="cs-CZ"/>
              <a:t>Privátní adresy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A683A-5A5A-F31C-06A6-62D67B42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2"/>
            <a:ext cx="3339353" cy="363931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Jsou běžně používány lokální sítě LAN, kde veřejné IP adresy jsou nežádoucí nebo nedostupné.</a:t>
            </a:r>
          </a:p>
          <a:p>
            <a:r>
              <a:rPr lang="cs-CZ" sz="2000">
                <a:solidFill>
                  <a:srgbClr val="FFFFFF"/>
                </a:solidFill>
              </a:rPr>
              <a:t>Privátní rozsahy IP adres byly definovány jako nástroj pro zpomalení vyčerpání IPv4 adres.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1B8314-30DD-C49B-621B-550A77AEC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7" y="827905"/>
            <a:ext cx="4495300" cy="2135267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418CA3C-23E0-B1F5-4E0E-AC9B19525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11" y="3800512"/>
            <a:ext cx="5589626" cy="1597036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78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FD3565-5E7E-280B-1AE5-FF484175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Localhost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0B6B0-B1F1-9D64-C136-E383FCE6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pl-PL" sz="2000"/>
              <a:t>V IPv4 je to vyhrazená adresa 127.0.0.1</a:t>
            </a:r>
          </a:p>
          <a:p>
            <a:r>
              <a:rPr lang="pl-PL" sz="2000"/>
              <a:t>Odkaz na vlastní počítač</a:t>
            </a: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9C5EC9-13D3-7149-9285-BA4ED312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62" y="3446698"/>
            <a:ext cx="5854906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62986F-F46F-862B-9A39-1A71DA1F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IPv6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7F6279-9F11-3011-3553-FA785F3D9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9517" b="-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239FD-4D70-2C05-AB35-92A019B3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cs-CZ" sz="2200" dirty="0"/>
              <a:t>novější standard</a:t>
            </a:r>
          </a:p>
          <a:p>
            <a:r>
              <a:rPr lang="cs-CZ" sz="2200" dirty="0"/>
              <a:t>adresa má délku 128 bitů, což znamená, že počet možných adres je prakticky nevyčerpatelný</a:t>
            </a:r>
          </a:p>
          <a:p>
            <a:r>
              <a:rPr lang="cs-CZ" sz="2200" dirty="0"/>
              <a:t>zapisuje se jako osm skupin po čtyřech hexadecimálních číslicích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3664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9C60B-557E-B69A-21F7-0287A1D9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cs-CZ"/>
              <a:t>Další vybrané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2751E-C4A8-07C0-D025-FAE52E7D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cs-CZ" sz="1800" b="1"/>
              <a:t>DHCP</a:t>
            </a:r>
            <a:r>
              <a:rPr lang="cs-CZ" sz="1800"/>
              <a:t> – aplikační protokol, který přiděluje dynamické IP adresy klientům</a:t>
            </a:r>
          </a:p>
          <a:p>
            <a:r>
              <a:rPr lang="cs-CZ" sz="1800" b="1"/>
              <a:t>Gateway</a:t>
            </a:r>
            <a:r>
              <a:rPr lang="cs-CZ" sz="1800"/>
              <a:t> – uzel, který spojuje dvě sítě, vykonává funkci směrovače</a:t>
            </a:r>
          </a:p>
          <a:p>
            <a:r>
              <a:rPr lang="cs-CZ" sz="1800" b="1"/>
              <a:t>DNS</a:t>
            </a:r>
            <a:r>
              <a:rPr lang="cs-CZ" sz="1800"/>
              <a:t> – služba, zajišťující překlad doménových názvů na IP adresy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09A206-0F8E-DD99-40FA-6014D2A1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1" y="669961"/>
            <a:ext cx="4622052" cy="25999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76F8B0-6E1B-3ED2-17E9-5A1F2CE94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2" y="3818768"/>
            <a:ext cx="4622052" cy="23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9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4A0D4-8407-E290-1DAE-89D3B95F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Propojování sítí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D5323-0A6A-76BA-7603-58820D91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/>
              <a:t>Pasivní prvky:</a:t>
            </a:r>
          </a:p>
          <a:p>
            <a:pPr lvl="1"/>
            <a:r>
              <a:rPr lang="cs-CZ" sz="2000"/>
              <a:t>Kabely, přípojná místa</a:t>
            </a:r>
          </a:p>
          <a:p>
            <a:pPr lvl="1"/>
            <a:endParaRPr lang="cs-CZ" sz="2000"/>
          </a:p>
          <a:p>
            <a:r>
              <a:rPr lang="cs-CZ" sz="2000"/>
              <a:t>Aktivní prvky</a:t>
            </a:r>
          </a:p>
          <a:p>
            <a:pPr lvl="1"/>
            <a:r>
              <a:rPr lang="cs-CZ" sz="2000"/>
              <a:t>Hub</a:t>
            </a:r>
          </a:p>
          <a:p>
            <a:pPr lvl="1"/>
            <a:r>
              <a:rPr lang="cs-CZ" sz="2000"/>
              <a:t>Bridge</a:t>
            </a:r>
          </a:p>
          <a:p>
            <a:pPr lvl="1"/>
            <a:r>
              <a:rPr lang="cs-CZ" sz="2000"/>
              <a:t>Switch</a:t>
            </a:r>
          </a:p>
          <a:p>
            <a:pPr lvl="1"/>
            <a:r>
              <a:rPr lang="cs-CZ" sz="2000"/>
              <a:t>Router</a:t>
            </a:r>
          </a:p>
          <a:p>
            <a:pPr lvl="1"/>
            <a:r>
              <a:rPr lang="cs-CZ" sz="2000"/>
              <a:t>Repeater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DC2F89-31A5-ECD0-75D2-2AD0E2FD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934076"/>
            <a:ext cx="6019331" cy="49866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961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98BBE-310F-8D31-3BA1-B50234E7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 Switch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C44C2-2056-95C8-1C0C-D03E76FD5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HUB (rozbočovač)</a:t>
            </a:r>
          </a:p>
          <a:p>
            <a:r>
              <a:rPr lang="cs-CZ" dirty="0"/>
              <a:t>Umožňuje větvení, základ hvězdicové struktury</a:t>
            </a:r>
          </a:p>
          <a:p>
            <a:r>
              <a:rPr lang="cs-CZ" dirty="0"/>
              <a:t>Chová se jako opakovač. Data zkopíruje na všechny porty.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SWITCH (přepínač)</a:t>
            </a:r>
          </a:p>
          <a:p>
            <a:r>
              <a:rPr lang="cs-CZ" dirty="0"/>
              <a:t>Podle adres odesílatele a příjemce posílá paket pouze na port, kde se nachází cílové zařízení</a:t>
            </a:r>
          </a:p>
        </p:txBody>
      </p:sp>
    </p:spTree>
    <p:extLst>
      <p:ext uri="{BB962C8B-B14F-4D97-AF65-F5344CB8AC3E}">
        <p14:creationId xmlns:p14="http://schemas.microsoft.com/office/powerpoint/2010/main" val="5950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407E9F-7CA6-2DE9-D846-57B27103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Počítačová síť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89718-D998-00F8-44EE-584BF293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Propojení dvou nebo více počítačů a dalších zařízení.</a:t>
            </a:r>
          </a:p>
          <a:p>
            <a:r>
              <a:rPr lang="cs-CZ" sz="2200" dirty="0"/>
              <a:t>K čemu:</a:t>
            </a:r>
          </a:p>
          <a:p>
            <a:pPr lvl="1"/>
            <a:r>
              <a:rPr lang="cs-CZ" sz="2200" dirty="0"/>
              <a:t>Sdílení prostředků</a:t>
            </a:r>
          </a:p>
          <a:p>
            <a:pPr lvl="1"/>
            <a:r>
              <a:rPr lang="cs-CZ" sz="2200" dirty="0"/>
              <a:t>Sdílení dat</a:t>
            </a:r>
          </a:p>
          <a:p>
            <a:pPr lvl="1"/>
            <a:r>
              <a:rPr lang="cs-CZ" sz="2200" dirty="0"/>
              <a:t>Komunikace</a:t>
            </a:r>
          </a:p>
        </p:txBody>
      </p:sp>
      <p:pic>
        <p:nvPicPr>
          <p:cNvPr id="5" name="Obrázek 4" descr="Obsah obrázku zeď, interiér, kancelář&#10;&#10;Popis byl vytvořen automaticky">
            <a:extLst>
              <a:ext uri="{FF2B5EF4-FFF2-40B4-BE49-F238E27FC236}">
                <a16:creationId xmlns:a16="http://schemas.microsoft.com/office/drawing/2014/main" id="{2F976B1D-F631-8361-AD80-679B779C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34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887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8E7FDB-79D5-BFC8-E1E4-7E6E6EF4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Router - Směrovač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2084E-077B-E850-418F-98DAB57F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Router realizuje propojení mezi různými sítěmi.</a:t>
            </a:r>
          </a:p>
          <a:p>
            <a:r>
              <a:rPr lang="cs-CZ" sz="2000" dirty="0">
                <a:solidFill>
                  <a:schemeClr val="bg1"/>
                </a:solidFill>
              </a:rPr>
              <a:t>Router pracuje s dvěma </a:t>
            </a:r>
            <a:r>
              <a:rPr lang="cs-CZ" sz="2000" dirty="0" err="1">
                <a:solidFill>
                  <a:schemeClr val="bg1"/>
                </a:solidFill>
              </a:rPr>
              <a:t>tabulkama</a:t>
            </a:r>
            <a:r>
              <a:rPr lang="cs-CZ" sz="2000" dirty="0">
                <a:solidFill>
                  <a:schemeClr val="bg1"/>
                </a:solidFill>
              </a:rPr>
              <a:t>. V první je relace mezi MAC adresou, logickou adresou (IP) a portem (tabulka obsahuje údaje pouze o přímo připojených uzlech). V druhé tabulce je seznam sítí (části logických adres) s portem, kudy je na danou síť nejlepší cesta. 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b="1" dirty="0">
                <a:solidFill>
                  <a:schemeClr val="bg1"/>
                </a:solidFill>
              </a:rPr>
              <a:t>Co je to síťový port?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0DACEE-DC3C-6927-B15F-E0751DBD8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100168"/>
            <a:ext cx="6596652" cy="45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E42F52-1B3D-980E-706B-092F8F4A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cs-CZ" sz="4100"/>
              <a:t>Rozdělení – Dle postavení uzlů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1C5B0B-49BC-9A37-560E-80640A4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cs-CZ" sz="1700" b="1" dirty="0"/>
              <a:t>Peer to Peer </a:t>
            </a:r>
            <a:r>
              <a:rPr lang="cs-CZ" sz="1700" dirty="0"/>
              <a:t>– všechny uzly jsou si rovny. Např. v rámci sdílení souborů. </a:t>
            </a:r>
            <a:r>
              <a:rPr lang="cs-CZ" sz="1700" dirty="0" err="1"/>
              <a:t>BitTorrent</a:t>
            </a:r>
            <a:endParaRPr lang="cs-CZ" sz="1700" dirty="0"/>
          </a:p>
          <a:p>
            <a:r>
              <a:rPr lang="cs-CZ" sz="1700" b="1" dirty="0"/>
              <a:t>Klient Server </a:t>
            </a:r>
            <a:r>
              <a:rPr lang="cs-CZ" sz="1700" dirty="0"/>
              <a:t>– jeden počítač plní roli serveru a je nadřazen klientům. Server poskytuje služby. Např. Webový, Tiskový, Licenční, Databázový, Emailový a jiné …</a:t>
            </a:r>
          </a:p>
        </p:txBody>
      </p:sp>
      <p:pic>
        <p:nvPicPr>
          <p:cNvPr id="5" name="Obrázek 4" descr="Obsah obrázku text, hodiny, hodinky&#10;&#10;Popis byl vytvořen automaticky">
            <a:extLst>
              <a:ext uri="{FF2B5EF4-FFF2-40B4-BE49-F238E27FC236}">
                <a16:creationId xmlns:a16="http://schemas.microsoft.com/office/drawing/2014/main" id="{453E3570-B138-081C-D6E6-76887927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41" y="2290936"/>
            <a:ext cx="975492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9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27DB08-81DB-969F-C9EC-4A6FF608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Rozdělení – Dle topologie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1DC40-9A08-2544-3BBF-C4F187E6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b="1" dirty="0"/>
              <a:t>Sběrnice</a:t>
            </a:r>
            <a:r>
              <a:rPr lang="cs-CZ" sz="2200" dirty="0"/>
              <a:t> (bus) – </a:t>
            </a:r>
            <a:r>
              <a:rPr lang="cs-CZ" sz="2200" i="1" dirty="0"/>
              <a:t>Ethernet</a:t>
            </a:r>
            <a:r>
              <a:rPr lang="cs-CZ" sz="2200" dirty="0"/>
              <a:t>, na společný kabel připojeny všechny uzly sítě</a:t>
            </a:r>
          </a:p>
          <a:p>
            <a:r>
              <a:rPr lang="cs-CZ" sz="2200" b="1" dirty="0"/>
              <a:t>Kruh</a:t>
            </a:r>
            <a:r>
              <a:rPr lang="cs-CZ" sz="2200" dirty="0"/>
              <a:t> (ring, token-ring), po síti je přenášen </a:t>
            </a:r>
            <a:r>
              <a:rPr lang="cs-CZ" sz="2200" b="1" dirty="0"/>
              <a:t>paket</a:t>
            </a:r>
            <a:r>
              <a:rPr lang="cs-CZ" sz="2200" dirty="0"/>
              <a:t> zvaný </a:t>
            </a:r>
            <a:r>
              <a:rPr lang="cs-CZ" sz="2200" b="1" dirty="0"/>
              <a:t>token;</a:t>
            </a:r>
            <a:r>
              <a:rPr lang="cs-CZ" sz="2200" dirty="0"/>
              <a:t> uzel, který potřebuje komunikovat musí počkat, až k němu token dorazí</a:t>
            </a:r>
          </a:p>
          <a:p>
            <a:r>
              <a:rPr lang="cs-CZ" sz="2200" b="1" dirty="0"/>
              <a:t>Hvězda</a:t>
            </a:r>
            <a:r>
              <a:rPr lang="cs-CZ" sz="2200" dirty="0"/>
              <a:t> (</a:t>
            </a:r>
            <a:r>
              <a:rPr lang="cs-CZ" sz="2200" dirty="0" err="1"/>
              <a:t>star</a:t>
            </a:r>
            <a:r>
              <a:rPr lang="cs-CZ" sz="2200" dirty="0"/>
              <a:t>) - centrální uzel (hub)</a:t>
            </a:r>
          </a:p>
          <a:p>
            <a:r>
              <a:rPr lang="cs-CZ" sz="2200" b="1" dirty="0"/>
              <a:t>Stromová topologie </a:t>
            </a:r>
            <a:r>
              <a:rPr lang="cs-CZ" sz="2200" dirty="0"/>
              <a:t>- obsahuje několik </a:t>
            </a:r>
            <a:r>
              <a:rPr lang="cs-CZ" sz="2200" dirty="0" err="1"/>
              <a:t>hubů</a:t>
            </a:r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0B8BBA-C7F7-7A17-2CD1-A99468EF7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r="205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E2D585-55D4-32A4-A872-FA91D5F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Co je </a:t>
            </a:r>
            <a:r>
              <a:rPr lang="cs-CZ" sz="4800" b="1">
                <a:solidFill>
                  <a:schemeClr val="bg1"/>
                </a:solidFill>
              </a:rPr>
              <a:t>paket</a:t>
            </a:r>
            <a:r>
              <a:rPr lang="cs-CZ" sz="480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C14BD-B539-2018-0C03-4179614A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Paket je </a:t>
            </a:r>
            <a:r>
              <a:rPr lang="cs-CZ" sz="1600" b="1">
                <a:solidFill>
                  <a:schemeClr val="bg1"/>
                </a:solidFill>
              </a:rPr>
              <a:t>blok dat</a:t>
            </a:r>
            <a:r>
              <a:rPr lang="cs-CZ" sz="1600">
                <a:solidFill>
                  <a:schemeClr val="bg1"/>
                </a:solidFill>
              </a:rPr>
              <a:t>, který se posílá po síti.</a:t>
            </a:r>
          </a:p>
          <a:p>
            <a:r>
              <a:rPr lang="cs-CZ" sz="1600">
                <a:solidFill>
                  <a:schemeClr val="bg1"/>
                </a:solidFill>
              </a:rPr>
              <a:t>Maximální teoretická velikost IP paketu je </a:t>
            </a:r>
            <a:r>
              <a:rPr lang="cs-CZ" sz="1600" b="1">
                <a:solidFill>
                  <a:schemeClr val="bg1"/>
                </a:solidFill>
              </a:rPr>
              <a:t>65535 B</a:t>
            </a:r>
            <a:r>
              <a:rPr lang="cs-CZ" sz="1600">
                <a:solidFill>
                  <a:schemeClr val="bg1"/>
                </a:solidFill>
              </a:rPr>
              <a:t>. </a:t>
            </a:r>
          </a:p>
          <a:p>
            <a:r>
              <a:rPr lang="cs-CZ" sz="1600">
                <a:solidFill>
                  <a:schemeClr val="bg1"/>
                </a:solidFill>
              </a:rPr>
              <a:t>Limitujícím faktorem je linková vrstva (limit pro Ethernet je 1536B).</a:t>
            </a:r>
          </a:p>
          <a:p>
            <a:r>
              <a:rPr lang="cs-CZ" sz="1600">
                <a:solidFill>
                  <a:schemeClr val="bg1"/>
                </a:solidFill>
              </a:rPr>
              <a:t>Paket se skládá z:</a:t>
            </a:r>
          </a:p>
          <a:p>
            <a:pPr lvl="1"/>
            <a:r>
              <a:rPr lang="cs-CZ" sz="1600">
                <a:solidFill>
                  <a:schemeClr val="bg1"/>
                </a:solidFill>
              </a:rPr>
              <a:t>řídicích dat (adresní informace)</a:t>
            </a:r>
          </a:p>
          <a:p>
            <a:pPr lvl="1"/>
            <a:r>
              <a:rPr lang="cs-CZ" sz="1600">
                <a:solidFill>
                  <a:schemeClr val="bg1"/>
                </a:solidFill>
              </a:rPr>
              <a:t>uživatelských dat </a:t>
            </a:r>
          </a:p>
          <a:p>
            <a:pPr marL="0" indent="0">
              <a:buNone/>
            </a:pPr>
            <a:endParaRPr lang="cs-CZ" sz="160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433E7C-4075-9A8B-4262-56FAA6E6F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98" y="903730"/>
            <a:ext cx="6625640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F74226-7FD0-B3F7-0780-EB1E8E39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2917825"/>
            <a:ext cx="6392863" cy="29829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BA853B-9A92-6B28-AD16-EDF7B0DE7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63" y="2917825"/>
            <a:ext cx="3816350" cy="29829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F60DB0-8243-BBCB-C3E1-2000F51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Rozdělení – Dle rozlehlosti</a:t>
            </a:r>
          </a:p>
        </p:txBody>
      </p:sp>
    </p:spTree>
    <p:extLst>
      <p:ext uri="{BB962C8B-B14F-4D97-AF65-F5344CB8AC3E}">
        <p14:creationId xmlns:p14="http://schemas.microsoft.com/office/powerpoint/2010/main" val="223610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9C167E-22F1-29CD-07E1-20CDED5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Síťový model OSI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B0BE688-5D71-F272-874D-7A1521E9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Teoretický (referenční) model</a:t>
            </a:r>
          </a:p>
          <a:p>
            <a:r>
              <a:rPr lang="cs-CZ" sz="2200" dirty="0"/>
              <a:t>7 vrstev</a:t>
            </a:r>
          </a:p>
          <a:p>
            <a:r>
              <a:rPr lang="cs-CZ" sz="2200" dirty="0"/>
              <a:t>Popis síťové architektury</a:t>
            </a:r>
          </a:p>
          <a:p>
            <a:r>
              <a:rPr lang="cs-CZ" sz="2200" dirty="0"/>
              <a:t>Popis, co se má kde provádět</a:t>
            </a:r>
          </a:p>
          <a:p>
            <a:r>
              <a:rPr lang="cs-CZ" sz="2200" dirty="0"/>
              <a:t>Základní předpoklad pro pochopení funkce počítačových sítí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02072B-F6CB-F3DC-186E-F749B8A8B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50899"/>
            <a:ext cx="5458968" cy="55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4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7D0F8-24CD-144B-94BE-5F512E5C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Síťový model OSI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D158E-3082-80FD-4BE6-721F6459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500" b="1"/>
              <a:t>Fyzická</a:t>
            </a:r>
            <a:r>
              <a:rPr lang="cs-CZ" sz="1500"/>
              <a:t> – fyzický přenos bitů přes přenosové médium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Linková</a:t>
            </a:r>
            <a:r>
              <a:rPr lang="cs-CZ" sz="1500"/>
              <a:t> – výměna dat v rámci lokální sítě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Síťová</a:t>
            </a:r>
            <a:r>
              <a:rPr lang="cs-CZ" sz="1500"/>
              <a:t> – přenos dat mezi uzly, základní jednotkou je paket, který se balí do datového rámce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Transportní</a:t>
            </a:r>
            <a:r>
              <a:rPr lang="cs-CZ" sz="1500"/>
              <a:t> – transportní paket (záhlaví, datová část)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Relační</a:t>
            </a:r>
            <a:r>
              <a:rPr lang="cs-CZ" sz="1500"/>
              <a:t> – výměna dat mezi aplikacemi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Prezentační</a:t>
            </a:r>
            <a:r>
              <a:rPr lang="cs-CZ" sz="1500"/>
              <a:t> – zodpovídá za prezentaci a zabezpečení dat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b="1"/>
              <a:t>Aplikační</a:t>
            </a:r>
            <a:r>
              <a:rPr lang="cs-CZ" sz="1500"/>
              <a:t> – v jakém formátu a jak mají být data přebírána/předávána od aplikačních programů</a:t>
            </a:r>
          </a:p>
        </p:txBody>
      </p:sp>
      <p:pic>
        <p:nvPicPr>
          <p:cNvPr id="4" name="Zástupný symbol pro obsah 3" descr="b0500007 sitovy model OSI.gif">
            <a:extLst>
              <a:ext uri="{FF2B5EF4-FFF2-40B4-BE49-F238E27FC236}">
                <a16:creationId xmlns:a16="http://schemas.microsoft.com/office/drawing/2014/main" id="{56470092-0DEB-7514-E8E0-BA341C0B23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48" y="1718962"/>
            <a:ext cx="5458968" cy="34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7FF58E-45D2-609D-ACCB-7F75D49B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TCP/IP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A5732-C72F-F12C-6644-F3F368A0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/>
              <a:t>Sada protokolů pro komunikaci v internetu.</a:t>
            </a:r>
          </a:p>
          <a:p>
            <a:r>
              <a:rPr lang="cs-CZ" sz="2200"/>
              <a:t>Architektura jo rozdělena do vrstev, kde každá vrstva využívá služeb nižší a své služby poskytuje službě vyšší.</a:t>
            </a:r>
          </a:p>
          <a:p>
            <a:r>
              <a:rPr lang="cs-CZ" sz="2200"/>
              <a:t>Je rozdělena do 4 vrstev</a:t>
            </a:r>
          </a:p>
          <a:p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EFD17D-85F5-88FC-2004-31F87D4F0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436740"/>
            <a:ext cx="5458968" cy="39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7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761</Words>
  <Application>Microsoft Office PowerPoint</Application>
  <PresentationFormat>Širokoúhlá obrazovka</PresentationFormat>
  <Paragraphs>100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Základy informatiky</vt:lpstr>
      <vt:lpstr>Počítačová síť</vt:lpstr>
      <vt:lpstr>Rozdělení – Dle postavení uzlů</vt:lpstr>
      <vt:lpstr>Rozdělení – Dle topologie</vt:lpstr>
      <vt:lpstr>Co je paket?</vt:lpstr>
      <vt:lpstr>Rozdělení – Dle rozlehlosti</vt:lpstr>
      <vt:lpstr>Síťový model OSI</vt:lpstr>
      <vt:lpstr>Síťový model OSI</vt:lpstr>
      <vt:lpstr>TCP/IP</vt:lpstr>
      <vt:lpstr>Adresace</vt:lpstr>
      <vt:lpstr>IP adresa – IPv4</vt:lpstr>
      <vt:lpstr>Třídy IP adres</vt:lpstr>
      <vt:lpstr>Maska sítě</vt:lpstr>
      <vt:lpstr>Privátní adresy</vt:lpstr>
      <vt:lpstr>Localhost</vt:lpstr>
      <vt:lpstr>IPv6</vt:lpstr>
      <vt:lpstr>Další vybrané pojmy</vt:lpstr>
      <vt:lpstr>Propojování sítí</vt:lpstr>
      <vt:lpstr>Hub a Switch</vt:lpstr>
      <vt:lpstr>Router - Směrovač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</dc:title>
  <dc:creator>Jan Kubricky</dc:creator>
  <cp:lastModifiedBy>Jan Kubricky</cp:lastModifiedBy>
  <cp:revision>18</cp:revision>
  <dcterms:created xsi:type="dcterms:W3CDTF">2022-10-08T10:51:17Z</dcterms:created>
  <dcterms:modified xsi:type="dcterms:W3CDTF">2022-10-17T18:22:54Z</dcterms:modified>
</cp:coreProperties>
</file>